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8.png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9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ti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tif"/><Relationship Id="rId7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1"/>
          <p:cNvGrpSpPr/>
          <p:nvPr/>
        </p:nvGrpSpPr>
        <p:grpSpPr>
          <a:xfrm>
            <a:off x="8804981" y="-70137"/>
            <a:ext cx="1854806" cy="991568"/>
            <a:chOff x="0" y="0"/>
            <a:chExt cx="1854804" cy="991567"/>
          </a:xfrm>
        </p:grpSpPr>
        <p:pic>
          <p:nvPicPr>
            <p:cNvPr id="2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4545"/>
              <a:ext cx="1854805" cy="9270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CustomShape 2"/>
            <p:cNvSpPr txBox="1"/>
            <p:nvPr/>
          </p:nvSpPr>
          <p:spPr>
            <a:xfrm>
              <a:off x="146625" y="-1"/>
              <a:ext cx="1075856" cy="23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2272" tIns="32272" rIns="32272" bIns="32272" numCol="1" anchor="t">
              <a:spAutoFit/>
            </a:bodyPr>
            <a:lstStyle>
              <a:lvl1pPr defTabSz="645458">
                <a:spcBef>
                  <a:spcPts val="0"/>
                </a:spcBef>
                <a:defRPr b="1" i="1" spc="0" sz="1200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sp>
        <p:nvSpPr>
          <p:cNvPr id="247" name="Line 4"/>
          <p:cNvSpPr/>
          <p:nvPr/>
        </p:nvSpPr>
        <p:spPr>
          <a:xfrm>
            <a:off x="1686637" y="1023586"/>
            <a:ext cx="8057310" cy="254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grpSp>
        <p:nvGrpSpPr>
          <p:cNvPr id="250" name="Group 6"/>
          <p:cNvGrpSpPr/>
          <p:nvPr/>
        </p:nvGrpSpPr>
        <p:grpSpPr>
          <a:xfrm>
            <a:off x="9400887" y="6360056"/>
            <a:ext cx="1087370" cy="408877"/>
            <a:chOff x="0" y="0"/>
            <a:chExt cx="1087369" cy="408875"/>
          </a:xfrm>
        </p:grpSpPr>
        <p:pic>
          <p:nvPicPr>
            <p:cNvPr id="24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277752" cy="408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7049" y="-1"/>
              <a:ext cx="760321" cy="408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8640" t="0" r="35616" b="0"/>
          <a:stretch>
            <a:fillRect/>
          </a:stretch>
        </p:blipFill>
        <p:spPr>
          <a:xfrm>
            <a:off x="9134572" y="1127011"/>
            <a:ext cx="1542495" cy="5106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41254" y="2495943"/>
            <a:ext cx="6862448" cy="341712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CustomShape 8"/>
          <p:cNvSpPr/>
          <p:nvPr/>
        </p:nvSpPr>
        <p:spPr>
          <a:xfrm>
            <a:off x="9275607" y="6285091"/>
            <a:ext cx="1337676" cy="558552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0" dist="1270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254" name="Line 9"/>
          <p:cNvSpPr/>
          <p:nvPr/>
        </p:nvSpPr>
        <p:spPr>
          <a:xfrm>
            <a:off x="1686637" y="1023586"/>
            <a:ext cx="8057310" cy="254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grpSp>
        <p:nvGrpSpPr>
          <p:cNvPr id="257" name="Group 13"/>
          <p:cNvGrpSpPr/>
          <p:nvPr/>
        </p:nvGrpSpPr>
        <p:grpSpPr>
          <a:xfrm>
            <a:off x="9400887" y="6360056"/>
            <a:ext cx="1087370" cy="408877"/>
            <a:chOff x="0" y="0"/>
            <a:chExt cx="1087369" cy="408875"/>
          </a:xfrm>
        </p:grpSpPr>
        <p:pic>
          <p:nvPicPr>
            <p:cNvPr id="255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277752" cy="408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7049" y="-1"/>
              <a:ext cx="760321" cy="408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0" name="Group 14"/>
          <p:cNvGrpSpPr/>
          <p:nvPr/>
        </p:nvGrpSpPr>
        <p:grpSpPr>
          <a:xfrm>
            <a:off x="8804981" y="-70137"/>
            <a:ext cx="1854806" cy="991568"/>
            <a:chOff x="0" y="0"/>
            <a:chExt cx="1854804" cy="991567"/>
          </a:xfrm>
        </p:grpSpPr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4545"/>
              <a:ext cx="1854805" cy="9270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CustomShape 15"/>
            <p:cNvSpPr txBox="1"/>
            <p:nvPr/>
          </p:nvSpPr>
          <p:spPr>
            <a:xfrm>
              <a:off x="146625" y="-1"/>
              <a:ext cx="1075856" cy="23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2272" tIns="32272" rIns="32272" bIns="32272" numCol="1" anchor="t">
              <a:spAutoFit/>
            </a:bodyPr>
            <a:lstStyle>
              <a:lvl1pPr defTabSz="645458">
                <a:spcBef>
                  <a:spcPts val="0"/>
                </a:spcBef>
                <a:defRPr b="1" i="1" spc="0" sz="1200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26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8640" t="0" r="35616" b="0"/>
          <a:stretch>
            <a:fillRect/>
          </a:stretch>
        </p:blipFill>
        <p:spPr>
          <a:xfrm>
            <a:off x="9134572" y="1127011"/>
            <a:ext cx="1542495" cy="510624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CustomShape 16"/>
          <p:cNvSpPr txBox="1"/>
          <p:nvPr/>
        </p:nvSpPr>
        <p:spPr>
          <a:xfrm>
            <a:off x="2160821" y="6582917"/>
            <a:ext cx="2006121" cy="174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1764" tIns="31764" rIns="31764" bIns="31764">
            <a:spAutoFit/>
          </a:bodyPr>
          <a:lstStyle>
            <a:lvl1pPr defTabSz="645458">
              <a:spcBef>
                <a:spcPts val="0"/>
              </a:spcBef>
              <a:defRPr i="1" spc="0" sz="800"/>
            </a:lvl1pPr>
          </a:lstStyle>
          <a:p>
            <a:pPr/>
            <a:r>
              <a:t>MDANSE 2018, Puerto de la cruz, Tenerife</a:t>
            </a:r>
          </a:p>
        </p:txBody>
      </p:sp>
      <p:sp>
        <p:nvSpPr>
          <p:cNvPr id="263" name="Title Text"/>
          <p:cNvSpPr txBox="1"/>
          <p:nvPr>
            <p:ph type="title"/>
          </p:nvPr>
        </p:nvSpPr>
        <p:spPr>
          <a:xfrm>
            <a:off x="1615739" y="175341"/>
            <a:ext cx="8239765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645458">
              <a:defRPr b="0"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8070850" y="6356350"/>
            <a:ext cx="2133600" cy="368301"/>
          </a:xfrm>
          <a:prstGeom prst="rect">
            <a:avLst/>
          </a:prstGeom>
        </p:spPr>
        <p:txBody>
          <a:bodyPr lIns="31764" tIns="31764" rIns="31764" bIns="31764" anchor="t"/>
          <a:lstStyle>
            <a:lvl1pPr defTabSz="645458">
              <a:spcBef>
                <a:spcPts val="0"/>
              </a:spcBef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Line 2"/>
          <p:cNvSpPr/>
          <p:nvPr/>
        </p:nvSpPr>
        <p:spPr>
          <a:xfrm>
            <a:off x="1688813" y="1023948"/>
            <a:ext cx="8057309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 defTabSz="829875">
              <a:spcBef>
                <a:spcPts val="0"/>
              </a:spcBef>
            </a:pPr>
          </a:p>
        </p:txBody>
      </p:sp>
      <p:grpSp>
        <p:nvGrpSpPr>
          <p:cNvPr id="274" name="Group 4"/>
          <p:cNvGrpSpPr/>
          <p:nvPr/>
        </p:nvGrpSpPr>
        <p:grpSpPr>
          <a:xfrm>
            <a:off x="9403389" y="6359657"/>
            <a:ext cx="1087334" cy="408731"/>
            <a:chOff x="0" y="0"/>
            <a:chExt cx="1087333" cy="408730"/>
          </a:xfrm>
        </p:grpSpPr>
        <p:pic>
          <p:nvPicPr>
            <p:cNvPr id="272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277389" cy="408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7049" y="0"/>
              <a:ext cx="760285" cy="408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9" name="Group 6"/>
          <p:cNvGrpSpPr/>
          <p:nvPr/>
        </p:nvGrpSpPr>
        <p:grpSpPr>
          <a:xfrm>
            <a:off x="9588967" y="34632"/>
            <a:ext cx="1066424" cy="880170"/>
            <a:chOff x="0" y="0"/>
            <a:chExt cx="1066422" cy="880168"/>
          </a:xfrm>
        </p:grpSpPr>
        <p:grpSp>
          <p:nvGrpSpPr>
            <p:cNvPr id="277" name="Group 7"/>
            <p:cNvGrpSpPr/>
            <p:nvPr/>
          </p:nvGrpSpPr>
          <p:grpSpPr>
            <a:xfrm>
              <a:off x="5227" y="0"/>
              <a:ext cx="1061196" cy="610645"/>
              <a:chOff x="0" y="0"/>
              <a:chExt cx="1061195" cy="610644"/>
            </a:xfrm>
          </p:grpSpPr>
          <p:pic>
            <p:nvPicPr>
              <p:cNvPr id="27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-1"/>
                <a:ext cx="1061196" cy="2878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554" y="322802"/>
                <a:ext cx="1049434" cy="2878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78" name="CustomShape 8"/>
            <p:cNvSpPr txBox="1"/>
            <p:nvPr/>
          </p:nvSpPr>
          <p:spPr>
            <a:xfrm>
              <a:off x="0" y="624367"/>
              <a:ext cx="1017860" cy="255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lnSpc>
                  <a:spcPct val="93000"/>
                </a:lnSpc>
                <a:spcBef>
                  <a:spcPts val="0"/>
                </a:spcBef>
                <a:defRPr spc="0"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8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49199" y="1240892"/>
            <a:ext cx="1518935" cy="472506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ustomShape 11"/>
          <p:cNvSpPr/>
          <p:nvPr/>
        </p:nvSpPr>
        <p:spPr>
          <a:xfrm>
            <a:off x="9278254" y="6284838"/>
            <a:ext cx="1337604" cy="558370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defTabSz="829875">
              <a:spcBef>
                <a:spcPts val="0"/>
              </a:spcBef>
            </a:pPr>
          </a:p>
        </p:txBody>
      </p:sp>
      <p:sp>
        <p:nvSpPr>
          <p:cNvPr id="282" name="Line 12"/>
          <p:cNvSpPr/>
          <p:nvPr/>
        </p:nvSpPr>
        <p:spPr>
          <a:xfrm>
            <a:off x="1688813" y="1023948"/>
            <a:ext cx="8057309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 defTabSz="829875">
              <a:spcBef>
                <a:spcPts val="0"/>
              </a:spcBef>
            </a:pP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19571" y="-1"/>
            <a:ext cx="326723" cy="3267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6" name="Group 16"/>
          <p:cNvGrpSpPr/>
          <p:nvPr/>
        </p:nvGrpSpPr>
        <p:grpSpPr>
          <a:xfrm>
            <a:off x="9403389" y="6359657"/>
            <a:ext cx="1087334" cy="408731"/>
            <a:chOff x="0" y="0"/>
            <a:chExt cx="1087333" cy="408730"/>
          </a:xfrm>
        </p:grpSpPr>
        <p:pic>
          <p:nvPicPr>
            <p:cNvPr id="284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277389" cy="408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7049" y="0"/>
              <a:ext cx="760285" cy="408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7" name="CustomShape 17"/>
          <p:cNvSpPr txBox="1"/>
          <p:nvPr/>
        </p:nvSpPr>
        <p:spPr>
          <a:xfrm>
            <a:off x="1865896" y="6582481"/>
            <a:ext cx="2887446" cy="21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0840" tIns="40840" rIns="40840" bIns="40840">
            <a:spAutoFit/>
          </a:bodyPr>
          <a:lstStyle>
            <a:lvl1pPr defTabSz="829875">
              <a:lnSpc>
                <a:spcPct val="93000"/>
              </a:lnSpc>
              <a:spcBef>
                <a:spcPts val="0"/>
              </a:spcBef>
              <a:defRPr spc="0" sz="1000">
                <a:solidFill>
                  <a:srgbClr val="FFFFFF"/>
                </a:solidFill>
              </a:defRPr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2" name="Group 18"/>
          <p:cNvGrpSpPr/>
          <p:nvPr/>
        </p:nvGrpSpPr>
        <p:grpSpPr>
          <a:xfrm>
            <a:off x="9588967" y="34632"/>
            <a:ext cx="1066424" cy="880170"/>
            <a:chOff x="0" y="0"/>
            <a:chExt cx="1066422" cy="880168"/>
          </a:xfrm>
        </p:grpSpPr>
        <p:grpSp>
          <p:nvGrpSpPr>
            <p:cNvPr id="290" name="Group 19"/>
            <p:cNvGrpSpPr/>
            <p:nvPr/>
          </p:nvGrpSpPr>
          <p:grpSpPr>
            <a:xfrm>
              <a:off x="5227" y="0"/>
              <a:ext cx="1061196" cy="610645"/>
              <a:chOff x="0" y="0"/>
              <a:chExt cx="1061195" cy="610644"/>
            </a:xfrm>
          </p:grpSpPr>
          <p:pic>
            <p:nvPicPr>
              <p:cNvPr id="28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-1"/>
                <a:ext cx="1061196" cy="2878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554" y="322802"/>
                <a:ext cx="1049434" cy="2878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91" name="CustomShape 20"/>
            <p:cNvSpPr txBox="1"/>
            <p:nvPr/>
          </p:nvSpPr>
          <p:spPr>
            <a:xfrm>
              <a:off x="0" y="624367"/>
              <a:ext cx="1017860" cy="255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lnSpc>
                  <a:spcPct val="93000"/>
                </a:lnSpc>
                <a:spcBef>
                  <a:spcPts val="0"/>
                </a:spcBef>
                <a:defRPr spc="0"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49199" y="1240892"/>
            <a:ext cx="1518935" cy="472506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/>
          <p:nvPr>
            <p:ph type="title"/>
          </p:nvPr>
        </p:nvSpPr>
        <p:spPr>
          <a:xfrm>
            <a:off x="1617587" y="175450"/>
            <a:ext cx="8240274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defRPr b="0"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5" name="Body Level One…"/>
          <p:cNvSpPr txBox="1"/>
          <p:nvPr>
            <p:ph type="body" idx="1"/>
          </p:nvPr>
        </p:nvSpPr>
        <p:spPr>
          <a:xfrm>
            <a:off x="1667576" y="1308197"/>
            <a:ext cx="8140296" cy="50642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defTabSz="829875">
              <a:spcBef>
                <a:spcPts val="0"/>
              </a:spcBef>
              <a:buSz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1pPr>
            <a:lvl2pPr marL="0" indent="0" defTabSz="829875">
              <a:spcBef>
                <a:spcPts val="0"/>
              </a:spcBef>
              <a:buSz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2pPr>
            <a:lvl3pPr marL="0" indent="0" defTabSz="829875">
              <a:spcBef>
                <a:spcPts val="0"/>
              </a:spcBef>
              <a:buSz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3pPr>
            <a:lvl4pPr marL="0" indent="0" defTabSz="829875">
              <a:spcBef>
                <a:spcPts val="0"/>
              </a:spcBef>
              <a:buSz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4pPr>
            <a:lvl5pPr marL="0" indent="0" defTabSz="829875">
              <a:spcBef>
                <a:spcPts val="0"/>
              </a:spcBef>
              <a:buSzTx/>
              <a:buNone/>
              <a:defRPr sz="1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xfrm>
            <a:off x="5937314" y="6172200"/>
            <a:ext cx="2132704" cy="368301"/>
          </a:xfrm>
          <a:prstGeom prst="rect">
            <a:avLst/>
          </a:prstGeom>
        </p:spPr>
        <p:txBody>
          <a:bodyPr lIns="41493" tIns="41493" rIns="41493" bIns="41493"/>
          <a:lstStyle>
            <a:lvl1pPr algn="r" defTabSz="829875">
              <a:spcBef>
                <a:spcPts val="0"/>
              </a:spcBef>
              <a:defRPr b="0" sz="1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.jpeg"/><Relationship Id="rId4" Type="http://schemas.openxmlformats.org/officeDocument/2006/relationships/image" Target="../media/image18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.jpeg"/><Relationship Id="rId4" Type="http://schemas.openxmlformats.org/officeDocument/2006/relationships/image" Target="../media/image18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.jpeg"/><Relationship Id="rId4" Type="http://schemas.openxmlformats.org/officeDocument/2006/relationships/image" Target="../media/image1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1.g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Introduction to basic concepts of McSt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basic concepts of McStas</a:t>
            </a:r>
          </a:p>
        </p:txBody>
      </p:sp>
      <p:sp>
        <p:nvSpPr>
          <p:cNvPr id="306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Peter Willendrup</a:t>
            </a:r>
          </a:p>
        </p:txBody>
      </p:sp>
      <p:sp>
        <p:nvSpPr>
          <p:cNvPr id="3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ing further components is done by order of  2. Rotation, i.e…"/>
          <p:cNvSpPr txBox="1"/>
          <p:nvPr>
            <p:ph type="body" idx="1"/>
          </p:nvPr>
        </p:nvSpPr>
        <p:spPr>
          <a:xfrm>
            <a:off x="1723925" y="1652433"/>
            <a:ext cx="9312376" cy="454557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2. </a:t>
            </a:r>
            <a:r>
              <a:rPr b="1"/>
              <a:t>Rotation,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440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2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3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4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5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6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7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8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9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0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1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52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53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454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5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6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471" name="Group"/>
          <p:cNvGrpSpPr/>
          <p:nvPr/>
        </p:nvGrpSpPr>
        <p:grpSpPr>
          <a:xfrm>
            <a:off x="7367772" y="2467742"/>
            <a:ext cx="2507180" cy="2853384"/>
            <a:chOff x="0" y="0"/>
            <a:chExt cx="2507179" cy="2853383"/>
          </a:xfrm>
        </p:grpSpPr>
        <p:sp>
          <p:nvSpPr>
            <p:cNvPr id="457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8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9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0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1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2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3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4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65" name="x´"/>
            <p:cNvSpPr/>
            <p:nvPr/>
          </p:nvSpPr>
          <p:spPr>
            <a:xfrm>
              <a:off x="909421" y="7297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466" name="y´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467" name="z’"/>
            <p:cNvSpPr/>
            <p:nvPr/>
          </p:nvSpPr>
          <p:spPr>
            <a:xfrm>
              <a:off x="1080603" y="15833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  <p:sp>
          <p:nvSpPr>
            <p:cNvPr id="468" name="Line"/>
            <p:cNvSpPr/>
            <p:nvPr/>
          </p:nvSpPr>
          <p:spPr>
            <a:xfrm flipV="1">
              <a:off x="148411" y="746598"/>
              <a:ext cx="541666" cy="781368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9" name="x”"/>
            <p:cNvSpPr/>
            <p:nvPr/>
          </p:nvSpPr>
          <p:spPr>
            <a:xfrm>
              <a:off x="708765" y="58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x”</a:t>
              </a:r>
            </a:p>
          </p:txBody>
        </p:sp>
        <p:sp>
          <p:nvSpPr>
            <p:cNvPr id="470" name="z”"/>
            <p:cNvSpPr/>
            <p:nvPr/>
          </p:nvSpPr>
          <p:spPr>
            <a:xfrm>
              <a:off x="1237179" y="10670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z”</a:t>
              </a:r>
            </a:p>
          </p:txBody>
        </p:sp>
      </p:grpSp>
      <p:sp>
        <p:nvSpPr>
          <p:cNvPr id="472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3" name="COMPONENT Guide = Guide(…) AT (0,0,1) RELATIVE Source…"/>
          <p:cNvSpPr txBox="1"/>
          <p:nvPr/>
        </p:nvSpPr>
        <p:spPr>
          <a:xfrm>
            <a:off x="7145844" y="5096689"/>
            <a:ext cx="3950358" cy="84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t>AT (0,0,1) RELATIVE Source</a:t>
            </a:r>
          </a:p>
          <a:p>
            <a:pPr>
              <a:spcBef>
                <a:spcPts val="400"/>
              </a:spcBef>
              <a:defRPr b="1" sz="1800"/>
            </a:pPr>
            <a:r>
              <a:t>ROTATED (0,30,0) RELATIVE Source</a:t>
            </a:r>
          </a:p>
        </p:txBody>
      </p:sp>
      <p:sp>
        <p:nvSpPr>
          <p:cNvPr id="474" name="Line"/>
          <p:cNvSpPr/>
          <p:nvPr/>
        </p:nvSpPr>
        <p:spPr>
          <a:xfrm flipV="1">
            <a:off x="7561662" y="3713485"/>
            <a:ext cx="1135257" cy="274736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8" name="Connection Line"/>
          <p:cNvSpPr/>
          <p:nvPr/>
        </p:nvSpPr>
        <p:spPr>
          <a:xfrm>
            <a:off x="8425141" y="3772965"/>
            <a:ext cx="95746" cy="202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095" y="0"/>
                </a:moveTo>
                <a:cubicBezTo>
                  <a:pt x="21600" y="7808"/>
                  <a:pt x="21235" y="15008"/>
                  <a:pt x="0" y="2160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76" name="(Reference labels can also be PREVIOUS or PREVIOUS+1 etc.)"/>
          <p:cNvSpPr txBox="1"/>
          <p:nvPr/>
        </p:nvSpPr>
        <p:spPr>
          <a:xfrm>
            <a:off x="6237641" y="6239579"/>
            <a:ext cx="583465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(Reference labels can also be PREVIOUS or PREVIOUS+1 etc.)</a:t>
            </a:r>
          </a:p>
        </p:txBody>
      </p:sp>
      <p:sp>
        <p:nvSpPr>
          <p:cNvPr id="477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omponents often have their origin at the centre of mass, i.e. for samples … but not  for neutron gu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2940"/>
            </a:pPr>
            <a:r>
              <a:t>Components often have their origin at the centre of mass, i.e. for </a:t>
            </a:r>
            <a:r>
              <a:rPr>
                <a:solidFill>
                  <a:schemeClr val="accent2">
                    <a:lumOff val="22450"/>
                  </a:schemeClr>
                </a:solidFill>
              </a:rPr>
              <a:t>samples</a:t>
            </a:r>
            <a:r>
              <a:t> … but not  for </a:t>
            </a:r>
            <a:r>
              <a:rPr>
                <a:solidFill>
                  <a:schemeClr val="accent6"/>
                </a:solidFill>
              </a:rPr>
              <a:t>neutron guides</a:t>
            </a:r>
          </a:p>
        </p:txBody>
      </p:sp>
      <p:sp>
        <p:nvSpPr>
          <p:cNvPr id="4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98" name="Group"/>
          <p:cNvGrpSpPr/>
          <p:nvPr/>
        </p:nvGrpSpPr>
        <p:grpSpPr>
          <a:xfrm>
            <a:off x="8674362" y="1776860"/>
            <a:ext cx="7563622" cy="3304280"/>
            <a:chOff x="0" y="0"/>
            <a:chExt cx="7563621" cy="3304278"/>
          </a:xfrm>
        </p:grpSpPr>
        <p:sp>
          <p:nvSpPr>
            <p:cNvPr id="482" name="Rectangle"/>
            <p:cNvSpPr/>
            <p:nvPr/>
          </p:nvSpPr>
          <p:spPr>
            <a:xfrm>
              <a:off x="394165" y="1968688"/>
              <a:ext cx="7169457" cy="9629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3" name="Rectangle"/>
            <p:cNvSpPr/>
            <p:nvPr/>
          </p:nvSpPr>
          <p:spPr>
            <a:xfrm>
              <a:off x="137816" y="2341348"/>
              <a:ext cx="7169457" cy="9629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4" name="Line"/>
            <p:cNvSpPr/>
            <p:nvPr/>
          </p:nvSpPr>
          <p:spPr>
            <a:xfrm flipV="1">
              <a:off x="142977" y="1971466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5" name="Line"/>
            <p:cNvSpPr/>
            <p:nvPr/>
          </p:nvSpPr>
          <p:spPr>
            <a:xfrm flipV="1">
              <a:off x="142977" y="2914022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497" name="Group"/>
            <p:cNvGrpSpPr/>
            <p:nvPr/>
          </p:nvGrpSpPr>
          <p:grpSpPr>
            <a:xfrm>
              <a:off x="0" y="-1"/>
              <a:ext cx="1670655" cy="3302157"/>
              <a:chOff x="0" y="0"/>
              <a:chExt cx="1670654" cy="3302155"/>
            </a:xfrm>
          </p:grpSpPr>
          <p:sp>
            <p:nvSpPr>
              <p:cNvPr id="486" name="Line"/>
              <p:cNvSpPr/>
              <p:nvPr/>
            </p:nvSpPr>
            <p:spPr>
              <a:xfrm flipV="1">
                <a:off x="235315" y="265220"/>
                <a:ext cx="1" cy="2545235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7" name="Line"/>
              <p:cNvSpPr/>
              <p:nvPr/>
            </p:nvSpPr>
            <p:spPr>
              <a:xfrm>
                <a:off x="234594" y="2787946"/>
                <a:ext cx="1436061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8" name="Line"/>
              <p:cNvSpPr/>
              <p:nvPr/>
            </p:nvSpPr>
            <p:spPr>
              <a:xfrm flipV="1">
                <a:off x="224406" y="1519786"/>
                <a:ext cx="857630" cy="1253390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9" name="Line"/>
              <p:cNvSpPr/>
              <p:nvPr/>
            </p:nvSpPr>
            <p:spPr>
              <a:xfrm>
                <a:off x="318388" y="2619429"/>
                <a:ext cx="160219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0" name="Line"/>
              <p:cNvSpPr/>
              <p:nvPr/>
            </p:nvSpPr>
            <p:spPr>
              <a:xfrm flipV="1">
                <a:off x="347630" y="2608073"/>
                <a:ext cx="133779" cy="194309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1" name="Line"/>
              <p:cNvSpPr/>
              <p:nvPr/>
            </p:nvSpPr>
            <p:spPr>
              <a:xfrm flipV="1">
                <a:off x="229331" y="2351695"/>
                <a:ext cx="133778" cy="19430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2" name="Line"/>
              <p:cNvSpPr/>
              <p:nvPr/>
            </p:nvSpPr>
            <p:spPr>
              <a:xfrm flipV="1">
                <a:off x="347252" y="2356346"/>
                <a:ext cx="1" cy="185006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3" name="Rectangle"/>
              <p:cNvSpPr/>
              <p:nvPr/>
            </p:nvSpPr>
            <p:spPr>
              <a:xfrm>
                <a:off x="232132" y="2566728"/>
                <a:ext cx="128176" cy="228835"/>
              </a:xfrm>
              <a:prstGeom prst="rect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94" name="x´"/>
              <p:cNvSpPr txBox="1"/>
              <p:nvPr/>
            </p:nvSpPr>
            <p:spPr>
              <a:xfrm>
                <a:off x="1147290" y="133485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x´</a:t>
                </a:r>
              </a:p>
            </p:txBody>
          </p:sp>
          <p:sp>
            <p:nvSpPr>
              <p:cNvPr id="495" name="y´"/>
              <p:cNvSpPr txBox="1"/>
              <p:nvPr/>
            </p:nvSpPr>
            <p:spPr>
              <a:xfrm>
                <a:off x="0" y="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y´</a:t>
                </a:r>
              </a:p>
            </p:txBody>
          </p:sp>
          <p:sp>
            <p:nvSpPr>
              <p:cNvPr id="496" name="z’"/>
              <p:cNvSpPr txBox="1"/>
              <p:nvPr/>
            </p:nvSpPr>
            <p:spPr>
              <a:xfrm>
                <a:off x="1363247" y="2896180"/>
                <a:ext cx="201150" cy="405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z’</a:t>
                </a:r>
              </a:p>
            </p:txBody>
          </p:sp>
        </p:grpSp>
      </p:grpSp>
      <p:grpSp>
        <p:nvGrpSpPr>
          <p:cNvPr id="514" name="Group"/>
          <p:cNvGrpSpPr/>
          <p:nvPr/>
        </p:nvGrpSpPr>
        <p:grpSpPr>
          <a:xfrm>
            <a:off x="3025008" y="2040660"/>
            <a:ext cx="2376901" cy="3213815"/>
            <a:chOff x="0" y="0"/>
            <a:chExt cx="2376899" cy="3213813"/>
          </a:xfrm>
        </p:grpSpPr>
        <p:sp>
          <p:nvSpPr>
            <p:cNvPr id="499" name="Oval"/>
            <p:cNvSpPr/>
            <p:nvPr/>
          </p:nvSpPr>
          <p:spPr>
            <a:xfrm>
              <a:off x="-1" y="2854700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0" name="Line"/>
            <p:cNvSpPr/>
            <p:nvPr/>
          </p:nvSpPr>
          <p:spPr>
            <a:xfrm flipV="1">
              <a:off x="475338" y="226312"/>
              <a:ext cx="1" cy="217184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1" name="Line"/>
            <p:cNvSpPr/>
            <p:nvPr/>
          </p:nvSpPr>
          <p:spPr>
            <a:xfrm>
              <a:off x="474383" y="2378953"/>
              <a:ext cx="1902517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2" name="Line"/>
            <p:cNvSpPr/>
            <p:nvPr/>
          </p:nvSpPr>
          <p:spPr>
            <a:xfrm flipV="1">
              <a:off x="460887" y="1296833"/>
              <a:ext cx="1136202" cy="106951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3" name="Line"/>
            <p:cNvSpPr/>
            <p:nvPr/>
          </p:nvSpPr>
          <p:spPr>
            <a:xfrm>
              <a:off x="585395" y="2235157"/>
              <a:ext cx="212260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4" name="Line"/>
            <p:cNvSpPr/>
            <p:nvPr/>
          </p:nvSpPr>
          <p:spPr>
            <a:xfrm flipV="1">
              <a:off x="624136" y="2225467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5" name="Line"/>
            <p:cNvSpPr/>
            <p:nvPr/>
          </p:nvSpPr>
          <p:spPr>
            <a:xfrm flipV="1">
              <a:off x="467410" y="2006700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6" name="Line"/>
            <p:cNvSpPr/>
            <p:nvPr/>
          </p:nvSpPr>
          <p:spPr>
            <a:xfrm flipV="1">
              <a:off x="623634" y="2010669"/>
              <a:ext cx="1" cy="15786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7" name="Rectangle"/>
            <p:cNvSpPr/>
            <p:nvPr/>
          </p:nvSpPr>
          <p:spPr>
            <a:xfrm>
              <a:off x="471121" y="2190188"/>
              <a:ext cx="169809" cy="195265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8" name="x"/>
            <p:cNvSpPr txBox="1"/>
            <p:nvPr/>
          </p:nvSpPr>
          <p:spPr>
            <a:xfrm>
              <a:off x="1505586" y="702742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x</a:t>
              </a:r>
            </a:p>
          </p:txBody>
        </p:sp>
        <p:sp>
          <p:nvSpPr>
            <p:cNvPr id="509" name="y"/>
            <p:cNvSpPr txBox="1"/>
            <p:nvPr/>
          </p:nvSpPr>
          <p:spPr>
            <a:xfrm>
              <a:off x="163589" y="0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y</a:t>
              </a:r>
            </a:p>
          </p:txBody>
        </p:sp>
        <p:sp>
          <p:nvSpPr>
            <p:cNvPr id="510" name="z"/>
            <p:cNvSpPr txBox="1"/>
            <p:nvPr/>
          </p:nvSpPr>
          <p:spPr>
            <a:xfrm>
              <a:off x="1969641" y="2471309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z</a:t>
              </a:r>
            </a:p>
          </p:txBody>
        </p:sp>
        <p:sp>
          <p:nvSpPr>
            <p:cNvPr id="511" name="Oval"/>
            <p:cNvSpPr/>
            <p:nvPr/>
          </p:nvSpPr>
          <p:spPr>
            <a:xfrm>
              <a:off x="-1" y="1249129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2" name="Line"/>
            <p:cNvSpPr/>
            <p:nvPr/>
          </p:nvSpPr>
          <p:spPr>
            <a:xfrm flipV="1">
              <a:off x="9406" y="1457255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3" name="Line"/>
            <p:cNvSpPr/>
            <p:nvPr/>
          </p:nvSpPr>
          <p:spPr>
            <a:xfrm flipV="1">
              <a:off x="943349" y="1477077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15" name="Line"/>
          <p:cNvSpPr/>
          <p:nvPr/>
        </p:nvSpPr>
        <p:spPr>
          <a:xfrm flipH="1">
            <a:off x="3726515" y="1440167"/>
            <a:ext cx="1093627" cy="1557363"/>
          </a:xfrm>
          <a:prstGeom prst="line">
            <a:avLst/>
          </a:prstGeom>
          <a:ln w="25400">
            <a:solidFill>
              <a:schemeClr val="accent2">
                <a:lumOff val="2245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6" name="Line"/>
          <p:cNvSpPr/>
          <p:nvPr/>
        </p:nvSpPr>
        <p:spPr>
          <a:xfrm>
            <a:off x="9326117" y="1542994"/>
            <a:ext cx="1" cy="1733267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7" name="Generally speaking, the component author can choose…"/>
          <p:cNvSpPr txBox="1"/>
          <p:nvPr/>
        </p:nvSpPr>
        <p:spPr>
          <a:xfrm>
            <a:off x="3654647" y="5494111"/>
            <a:ext cx="8746716" cy="90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Generally speaking, the component author can choose </a:t>
            </a:r>
          </a:p>
          <a:p>
            <a:pPr>
              <a:spcBef>
                <a:spcPts val="400"/>
              </a:spcBef>
              <a:defRPr b="1" sz="1800"/>
            </a:pPr>
            <a:r>
              <a:t>the meaningful coordinate system for the given problem!</a:t>
            </a:r>
          </a:p>
          <a:p>
            <a:pPr>
              <a:spcBef>
                <a:spcPts val="400"/>
              </a:spcBef>
              <a:defRPr sz="1800"/>
            </a:pPr>
            <a:r>
              <a:t>- The McStas system takes care of the transformation between them….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omponent geometries are typically simple objects… But some have polygon-description of the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880"/>
            </a:lvl1pPr>
          </a:lstStyle>
          <a:p>
            <a:pPr/>
            <a:r>
              <a:t>Component geometries are typically simple objects… But some have polygon-description of the surface</a:t>
            </a:r>
          </a:p>
        </p:txBody>
      </p:sp>
      <p:sp>
        <p:nvSpPr>
          <p:cNvPr id="5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1" name="Rectangle"/>
          <p:cNvSpPr/>
          <p:nvPr/>
        </p:nvSpPr>
        <p:spPr>
          <a:xfrm>
            <a:off x="2145121" y="2349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2" name="Oval"/>
          <p:cNvSpPr/>
          <p:nvPr/>
        </p:nvSpPr>
        <p:spPr>
          <a:xfrm>
            <a:off x="4789195" y="234919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3" name="Rectangle"/>
          <p:cNvSpPr/>
          <p:nvPr/>
        </p:nvSpPr>
        <p:spPr>
          <a:xfrm>
            <a:off x="2145121" y="4635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4" name="Line"/>
          <p:cNvSpPr/>
          <p:nvPr/>
        </p:nvSpPr>
        <p:spPr>
          <a:xfrm flipV="1">
            <a:off x="2139206" y="4394947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5" name="Line"/>
          <p:cNvSpPr/>
          <p:nvPr/>
        </p:nvSpPr>
        <p:spPr>
          <a:xfrm flipV="1">
            <a:off x="4290928" y="5328471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6" name="Line"/>
          <p:cNvSpPr/>
          <p:nvPr/>
        </p:nvSpPr>
        <p:spPr>
          <a:xfrm flipV="1">
            <a:off x="4290928" y="4394947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7" name="Line"/>
          <p:cNvSpPr/>
          <p:nvPr/>
        </p:nvSpPr>
        <p:spPr>
          <a:xfrm flipV="1">
            <a:off x="4523013" y="4417614"/>
            <a:ext cx="1" cy="916976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8" name="Line"/>
          <p:cNvSpPr/>
          <p:nvPr/>
        </p:nvSpPr>
        <p:spPr>
          <a:xfrm flipH="1">
            <a:off x="2365025" y="439934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9" name="Oval"/>
          <p:cNvSpPr/>
          <p:nvPr/>
        </p:nvSpPr>
        <p:spPr>
          <a:xfrm>
            <a:off x="4789195" y="4402443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9" name="Connection Line"/>
          <p:cNvSpPr/>
          <p:nvPr/>
        </p:nvSpPr>
        <p:spPr>
          <a:xfrm>
            <a:off x="4785934" y="4927600"/>
            <a:ext cx="992566" cy="14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531" name="2D"/>
          <p:cNvSpPr txBox="1"/>
          <p:nvPr/>
        </p:nvSpPr>
        <p:spPr>
          <a:xfrm>
            <a:off x="2433645" y="194063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2D</a:t>
            </a:r>
          </a:p>
        </p:txBody>
      </p:sp>
      <p:sp>
        <p:nvSpPr>
          <p:cNvPr id="532" name="3D"/>
          <p:cNvSpPr txBox="1"/>
          <p:nvPr/>
        </p:nvSpPr>
        <p:spPr>
          <a:xfrm>
            <a:off x="2433645" y="405282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3D</a:t>
            </a:r>
          </a:p>
        </p:txBody>
      </p:sp>
      <p:sp>
        <p:nvSpPr>
          <p:cNvPr id="533" name="Oval"/>
          <p:cNvSpPr/>
          <p:nvPr/>
        </p:nvSpPr>
        <p:spPr>
          <a:xfrm>
            <a:off x="6195530" y="5363966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4" name="Oval"/>
          <p:cNvSpPr/>
          <p:nvPr/>
        </p:nvSpPr>
        <p:spPr>
          <a:xfrm>
            <a:off x="6195530" y="3946371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5" name="Line"/>
          <p:cNvSpPr/>
          <p:nvPr/>
        </p:nvSpPr>
        <p:spPr>
          <a:xfrm flipV="1">
            <a:off x="6192770" y="4130130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36" name="Line"/>
          <p:cNvSpPr/>
          <p:nvPr/>
        </p:nvSpPr>
        <p:spPr>
          <a:xfrm flipV="1">
            <a:off x="7205042" y="4134932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37" name="Rectangle"/>
          <p:cNvSpPr/>
          <p:nvPr/>
        </p:nvSpPr>
        <p:spPr>
          <a:xfrm>
            <a:off x="6208831" y="5043899"/>
            <a:ext cx="977953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99" y="1940638"/>
            <a:ext cx="3277769" cy="337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544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6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554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5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6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ommon to all components:…"/>
          <p:cNvSpPr txBox="1"/>
          <p:nvPr/>
        </p:nvSpPr>
        <p:spPr>
          <a:xfrm>
            <a:off x="4158963" y="3810824"/>
            <a:ext cx="7189441" cy="159027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/>
            </a:pPr>
            <a:r>
              <a:t>Common to all components:</a:t>
            </a:r>
          </a:p>
          <a:p>
            <a:pPr>
              <a:defRPr sz="3000"/>
            </a:pPr>
            <a:r>
              <a:t>They set, manipulate/interact with</a:t>
            </a:r>
          </a:p>
          <a:p>
            <a:pPr>
              <a:defRPr sz="3000"/>
            </a:pPr>
            <a:r>
              <a:t>or measure the </a:t>
            </a:r>
            <a:r>
              <a:rPr b="1"/>
              <a:t>state of the neutron </a:t>
            </a:r>
            <a:r>
              <a:t>(ray)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o first order emit uniformly into       steradian"/>
          <p:cNvSpPr txBox="1"/>
          <p:nvPr>
            <p:ph type="body" sz="half" idx="1"/>
          </p:nvPr>
        </p:nvSpPr>
        <p:spPr>
          <a:xfrm>
            <a:off x="4811378" y="1600017"/>
            <a:ext cx="6072597" cy="4740009"/>
          </a:xfrm>
          <a:prstGeom prst="rect">
            <a:avLst/>
          </a:prstGeom>
        </p:spPr>
        <p:txBody>
          <a:bodyPr/>
          <a:lstStyle/>
          <a:p>
            <a:pPr/>
            <a:r>
              <a:t>To first order emit uniformly into       steradian</a:t>
            </a:r>
          </a:p>
        </p:txBody>
      </p:sp>
      <p:sp>
        <p:nvSpPr>
          <p:cNvPr id="563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5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6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565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6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67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68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9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0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1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2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3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4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5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577" name="4_pi.pdf" descr="4_p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8514" y="1625417"/>
            <a:ext cx="298834" cy="20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enerally we are intersted in the input to a single instrument, characterised by a certain solid angle    , often corresponding to a rectangle       x       at a distance         from the source"/>
          <p:cNvSpPr txBox="1"/>
          <p:nvPr>
            <p:ph type="body" sz="half" idx="1"/>
          </p:nvPr>
        </p:nvSpPr>
        <p:spPr>
          <a:xfrm>
            <a:off x="4811378" y="1600017"/>
            <a:ext cx="6072597" cy="4740009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Generally we are intersted in the input to a single instrument, characterised by a certain solid angle    , often corresponding to a rectangle       x       at a distance         from the source</a:t>
            </a:r>
          </a:p>
        </p:txBody>
      </p:sp>
      <p:sp>
        <p:nvSpPr>
          <p:cNvPr id="580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5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3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582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3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84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85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6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7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8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9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0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1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2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98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594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5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6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7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99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600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8932" y="3480299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0863" y="14359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398" y="810252"/>
            <a:ext cx="235445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dist.pdf" descr="di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88059">
            <a:off x="6626643" y="2446270"/>
            <a:ext cx="414703" cy="18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1363" y="38235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66398" y="3777744"/>
            <a:ext cx="235445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dist.pdf" descr="di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84023" y="3758951"/>
            <a:ext cx="419612" cy="18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latex-image.pdf" descr="latex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423">
            <a:off x="6602362" y="-1830899"/>
            <a:ext cx="394651" cy="80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E.g. the beamport?"/>
          <p:cNvSpPr txBox="1"/>
          <p:nvPr/>
        </p:nvSpPr>
        <p:spPr>
          <a:xfrm>
            <a:off x="10277137" y="1620358"/>
            <a:ext cx="174099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E.g. the beamport?</a:t>
            </a:r>
          </a:p>
        </p:txBody>
      </p:sp>
      <p:pic>
        <p:nvPicPr>
          <p:cNvPr id="609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919" y="574542"/>
            <a:ext cx="181748" cy="204465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Line"/>
          <p:cNvSpPr/>
          <p:nvPr/>
        </p:nvSpPr>
        <p:spPr>
          <a:xfrm>
            <a:off x="11005376" y="676737"/>
            <a:ext cx="50914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13" name="The emmission intensity into our chosen solid angle     can be a function of wavelength, time (pulsed sources) and possibly point of origin on the source surface…"/>
          <p:cNvSpPr txBox="1"/>
          <p:nvPr>
            <p:ph type="body" sz="half" idx="1"/>
          </p:nvPr>
        </p:nvSpPr>
        <p:spPr>
          <a:xfrm>
            <a:off x="5192378" y="2730317"/>
            <a:ext cx="6693557" cy="3784996"/>
          </a:xfrm>
          <a:prstGeom prst="rect">
            <a:avLst/>
          </a:prstGeom>
        </p:spPr>
        <p:txBody>
          <a:bodyPr/>
          <a:lstStyle/>
          <a:p>
            <a:pPr marL="188100" indent="-188100" defTabSz="868680">
              <a:defRPr sz="1710"/>
            </a:pPr>
            <a:r>
              <a:t>The emmission intensity into our chosen solid angle     can be a function of wavelength, time (pulsed sources) and possibly point of origin on the source surface</a:t>
            </a: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  <a:r>
              <a:t>The emission of particles into the solid angle     is in fact an </a:t>
            </a:r>
            <a:br/>
            <a:r>
              <a:t>integration and leads to a simulated “intensity” of               . </a:t>
            </a:r>
          </a:p>
          <a:p>
            <a:pPr marL="188100" indent="-188100" defTabSz="868680">
              <a:defRPr sz="1710"/>
            </a:pPr>
            <a:r>
              <a:t>In McStas, that integrated intensity is partitioned over a given set of particle </a:t>
            </a:r>
            <a:r>
              <a:rPr i="1"/>
              <a:t>rays</a:t>
            </a:r>
            <a:r>
              <a:t> referred to as </a:t>
            </a:r>
            <a:r>
              <a:rPr b="1"/>
              <a:t>ncount</a:t>
            </a:r>
            <a:r>
              <a:t>, -</a:t>
            </a:r>
            <a:r>
              <a:rPr b="1"/>
              <a:t>n</a:t>
            </a:r>
            <a:r>
              <a:t> or </a:t>
            </a:r>
            <a:r>
              <a:rPr b="1"/>
              <a:t>--ncount</a:t>
            </a:r>
          </a:p>
          <a:p>
            <a:pPr marL="188100" indent="-188100" defTabSz="868680">
              <a:defRPr sz="1710"/>
            </a:pPr>
            <a:r>
              <a:t>The default </a:t>
            </a:r>
            <a:r>
              <a:rPr b="1"/>
              <a:t>ncount</a:t>
            </a:r>
            <a:r>
              <a:t> is 1e6 rays</a:t>
            </a:r>
          </a:p>
        </p:txBody>
      </p:sp>
      <p:sp>
        <p:nvSpPr>
          <p:cNvPr id="6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26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615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6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17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18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9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0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1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2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3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4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5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27" name="I(_lambda)_&amp;&amp;_n∕.pdf" descr="I(_lambda)_&amp;&amp;_n∕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3636" y="3696344"/>
            <a:ext cx="5058481" cy="12474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2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628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9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0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1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33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634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0779" y="2746996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9032" y="597399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22279" y="5083796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7" name="I_Omega_n∕s.pdf" descr="I_Omega_n∕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2112" y="5324518"/>
            <a:ext cx="779081" cy="236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40" name="Our neutron rays are emitted randomly, sampling     and all variables of the source “spectrum”, i.e. wavelength, time and area…"/>
          <p:cNvSpPr txBox="1"/>
          <p:nvPr>
            <p:ph type="body" sz="half" idx="1"/>
          </p:nvPr>
        </p:nvSpPr>
        <p:spPr>
          <a:xfrm>
            <a:off x="5192378" y="2857317"/>
            <a:ext cx="6693557" cy="3784996"/>
          </a:xfrm>
          <a:prstGeom prst="rect">
            <a:avLst/>
          </a:prstGeom>
        </p:spPr>
        <p:txBody>
          <a:bodyPr/>
          <a:lstStyle/>
          <a:p>
            <a:pPr/>
            <a:r>
              <a:t>Our neutron rays are emitted randomly, sampling     and all variables of the source “spectrum”, i.e. wavelength, time and area</a:t>
            </a:r>
          </a:p>
          <a:p>
            <a:pPr/>
          </a:p>
          <a:p>
            <a:pPr/>
          </a:p>
          <a:p>
            <a:pPr/>
            <a:r>
              <a:t>assigning neutron weights       such that</a:t>
            </a:r>
          </a:p>
        </p:txBody>
      </p:sp>
      <p:sp>
        <p:nvSpPr>
          <p:cNvPr id="6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3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642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3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44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45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6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7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8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9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1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2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58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654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5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6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7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59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660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8079" y="2886696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.pdf" descr="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0659" y="4381634"/>
            <a:ext cx="181748" cy="21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sum_j=1^textrm_n.pdf" descr="sum_j=1^textrm_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613" y="4870991"/>
            <a:ext cx="3824500" cy="930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_Omega_(_lambda.pdf" descr="I_Omega_(_lambd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5316" y="3763814"/>
            <a:ext cx="2597093" cy="412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Neutron rays in McStas - 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rays in McStas - what are they?</a:t>
            </a:r>
          </a:p>
        </p:txBody>
      </p:sp>
      <p:sp>
        <p:nvSpPr>
          <p:cNvPr id="666" name="The starting point on the surface, i.e.     (in the code variables x,y,z)…"/>
          <p:cNvSpPr txBox="1"/>
          <p:nvPr>
            <p:ph type="body" idx="1"/>
          </p:nvPr>
        </p:nvSpPr>
        <p:spPr>
          <a:xfrm>
            <a:off x="2143100" y="1706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The </a:t>
            </a:r>
            <a:r>
              <a:rPr b="1"/>
              <a:t>starting point</a:t>
            </a:r>
            <a:r>
              <a:t> on the surface, i.e.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direction</a:t>
            </a:r>
            <a:r>
              <a:t> into     and our    /   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starting time</a:t>
            </a:r>
            <a:r>
              <a:t>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)</a:t>
            </a:r>
          </a:p>
          <a:p>
            <a:pPr/>
          </a:p>
          <a:p>
            <a:pPr/>
            <a:r>
              <a:t>The initial </a:t>
            </a:r>
            <a:r>
              <a:rPr b="1"/>
              <a:t>intensity</a:t>
            </a:r>
            <a:r>
              <a:t> / weight of the neutron ray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t>)</a:t>
            </a:r>
          </a:p>
          <a:p>
            <a:pPr/>
          </a:p>
          <a:p>
            <a:pPr/>
            <a:r>
              <a:t>If needed the initial </a:t>
            </a:r>
            <a:r>
              <a:rPr b="1"/>
              <a:t>polarisation</a:t>
            </a:r>
            <a:r>
              <a:t> (in the code the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  <a:r>
              <a:t>)</a:t>
            </a:r>
          </a:p>
        </p:txBody>
      </p:sp>
      <p:sp>
        <p:nvSpPr>
          <p:cNvPr id="6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8" name="vec_r.pdf" descr="vec_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4515" y="2360662"/>
            <a:ext cx="181747" cy="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6788" y="3036780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lambda.pdf" descr="lambd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2235" y="3045494"/>
            <a:ext cx="136681" cy="187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E_kin.pdf" descr="E_ki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46041" y="3070894"/>
            <a:ext cx="416308" cy="187037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Neutron ray in McStas:…"/>
          <p:cNvSpPr txBox="1"/>
          <p:nvPr/>
        </p:nvSpPr>
        <p:spPr>
          <a:xfrm>
            <a:off x="9677341" y="1044254"/>
            <a:ext cx="2313882" cy="210939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</a:t>
            </a:r>
            <a:r>
              <a:rPr b="1"/>
              <a:t>ray</a:t>
            </a:r>
            <a:r>
              <a:t> in McStas:</a:t>
            </a:r>
          </a:p>
          <a:p>
            <a:pPr/>
            <a:r>
              <a:t>Location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</a:p>
          <a:p>
            <a:pPr/>
            <a:r>
              <a:t>Velocity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</a:p>
          <a:p>
            <a:pPr/>
            <a:r>
              <a:t>Time     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</a:p>
          <a:p>
            <a:pPr/>
            <a:r>
              <a:t>Polarisation.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</a:p>
          <a:p>
            <a:pPr/>
            <a:r>
              <a:t>Intensity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</a:p>
        </p:txBody>
      </p:sp>
      <p:sp>
        <p:nvSpPr>
          <p:cNvPr id="673" name="Defining the neutron starting conditions imply setting:"/>
          <p:cNvSpPr txBox="1"/>
          <p:nvPr/>
        </p:nvSpPr>
        <p:spPr>
          <a:xfrm>
            <a:off x="1571117" y="1662832"/>
            <a:ext cx="5573090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98000" indent="-198000">
              <a:spcBef>
                <a:spcPts val="400"/>
              </a:spcBef>
              <a:buSzPct val="100000"/>
              <a:buChar char="•"/>
              <a:defRPr sz="1800"/>
            </a:lvl1pPr>
          </a:lstStyle>
          <a:p>
            <a:pPr/>
            <a:r>
              <a:t>Defining the neutron starting conditions imply setting: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0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11" name="Classical Newtonian mechanics, i.e.                                                     and…"/>
          <p:cNvSpPr txBox="1"/>
          <p:nvPr>
            <p:ph type="body" idx="1"/>
          </p:nvPr>
        </p:nvSpPr>
        <p:spPr>
          <a:xfrm>
            <a:off x="1774725" y="1697232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Classical Newtonian mechanics, i.e.                                                     and </a:t>
            </a:r>
          </a:p>
          <a:p>
            <a:pPr/>
          </a:p>
          <a:p>
            <a:pPr/>
            <a:r>
              <a:t>(independent, particles though…)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726" y="4774540"/>
            <a:ext cx="3132663" cy="1762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5216" y="4656060"/>
            <a:ext cx="1855660" cy="183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676" name="1 starting situ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starting situation</a:t>
            </a:r>
          </a:p>
        </p:txBody>
      </p:sp>
      <p:sp>
        <p:nvSpPr>
          <p:cNvPr id="6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88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678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87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683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679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80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81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82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684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5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6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689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0" name="Neutron ray"/>
          <p:cNvSpPr txBox="1"/>
          <p:nvPr/>
        </p:nvSpPr>
        <p:spPr>
          <a:xfrm>
            <a:off x="2083713" y="3184823"/>
            <a:ext cx="107434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ray</a:t>
            </a:r>
          </a:p>
        </p:txBody>
      </p:sp>
      <p:sp>
        <p:nvSpPr>
          <p:cNvPr id="691" name="Mirror surface"/>
          <p:cNvSpPr txBox="1"/>
          <p:nvPr/>
        </p:nvSpPr>
        <p:spPr>
          <a:xfrm>
            <a:off x="7168051" y="2154789"/>
            <a:ext cx="12659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Mirror surface</a:t>
            </a:r>
          </a:p>
        </p:txBody>
      </p:sp>
      <p:grpSp>
        <p:nvGrpSpPr>
          <p:cNvPr id="694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692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693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697" name="2. Propagate to the mirror surfa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Propagate to the mirror surface</a:t>
            </a:r>
          </a:p>
        </p:txBody>
      </p:sp>
      <p:sp>
        <p:nvSpPr>
          <p:cNvPr id="6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09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699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08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04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00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01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02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03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05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6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07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12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710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11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sp>
        <p:nvSpPr>
          <p:cNvPr id="713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4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5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718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716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17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721" name="3. Checks (are we on surface, what is probability of reflection etc.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Checks (are we on surface, what is probability of reflection etc.)</a:t>
            </a:r>
          </a:p>
        </p:txBody>
      </p:sp>
      <p:sp>
        <p:nvSpPr>
          <p:cNvPr id="7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3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723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32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28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24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25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26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27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29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0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1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34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5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6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739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737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38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742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740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41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Connection Line"/>
          <p:cNvSpPr/>
          <p:nvPr/>
        </p:nvSpPr>
        <p:spPr>
          <a:xfrm>
            <a:off x="6327506" y="3543160"/>
            <a:ext cx="583030" cy="492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fill="norm" stroke="1" extrusionOk="0">
                <a:moveTo>
                  <a:pt x="21400" y="21600"/>
                </a:moveTo>
                <a:cubicBezTo>
                  <a:pt x="6932" y="21214"/>
                  <a:pt x="-200" y="14014"/>
                  <a:pt x="4" y="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745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746" name="4. Reflect"/>
          <p:cNvSpPr txBox="1"/>
          <p:nvPr>
            <p:ph type="body" sz="quarter" idx="1"/>
          </p:nvPr>
        </p:nvSpPr>
        <p:spPr>
          <a:xfrm>
            <a:off x="1774800" y="1706399"/>
            <a:ext cx="9312375" cy="427705"/>
          </a:xfrm>
          <a:prstGeom prst="rect">
            <a:avLst/>
          </a:prstGeom>
        </p:spPr>
        <p:txBody>
          <a:bodyPr/>
          <a:lstStyle/>
          <a:p>
            <a:pPr/>
            <a:r>
              <a:t>4. Reflect</a:t>
            </a:r>
          </a:p>
        </p:txBody>
      </p:sp>
      <p:sp>
        <p:nvSpPr>
          <p:cNvPr id="7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58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748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57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53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49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0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1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52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54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5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6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59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0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1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764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762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63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767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765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66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  <p:sp>
        <p:nvSpPr>
          <p:cNvPr id="768" name="Line"/>
          <p:cNvSpPr/>
          <p:nvPr/>
        </p:nvSpPr>
        <p:spPr>
          <a:xfrm flipH="1">
            <a:off x="6598446" y="3362960"/>
            <a:ext cx="816647" cy="109791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771" name="Group"/>
          <p:cNvGrpSpPr/>
          <p:nvPr/>
        </p:nvGrpSpPr>
        <p:grpSpPr>
          <a:xfrm>
            <a:off x="6125630" y="4440346"/>
            <a:ext cx="4163663" cy="591821"/>
            <a:chOff x="0" y="0"/>
            <a:chExt cx="4163662" cy="591819"/>
          </a:xfrm>
        </p:grpSpPr>
        <p:sp>
          <p:nvSpPr>
            <p:cNvPr id="769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70" name="2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772" name="Weight of final ray is adjusted according to reflectivity, see next slide"/>
          <p:cNvSpPr txBox="1"/>
          <p:nvPr/>
        </p:nvSpPr>
        <p:spPr>
          <a:xfrm>
            <a:off x="2594112" y="5608369"/>
            <a:ext cx="8746996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/>
            <a:r>
              <a:t>Weight of final ray is adjusted according to reflectivity,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arametrisation of reflectivity on mirrors etc."/>
          <p:cNvSpPr txBox="1"/>
          <p:nvPr>
            <p:ph type="title"/>
          </p:nvPr>
        </p:nvSpPr>
        <p:spPr>
          <a:xfrm>
            <a:off x="2061241" y="208460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Parametrisation of reflectivity on mirrors etc.</a:t>
            </a:r>
          </a:p>
        </p:txBody>
      </p:sp>
      <p:sp>
        <p:nvSpPr>
          <p:cNvPr id="7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1" name="Group"/>
          <p:cNvGrpSpPr/>
          <p:nvPr/>
        </p:nvGrpSpPr>
        <p:grpSpPr>
          <a:xfrm>
            <a:off x="2374660" y="1431935"/>
            <a:ext cx="8135742" cy="4858506"/>
            <a:chOff x="0" y="0"/>
            <a:chExt cx="8135740" cy="4858504"/>
          </a:xfrm>
        </p:grpSpPr>
        <p:grpSp>
          <p:nvGrpSpPr>
            <p:cNvPr id="798" name="Group"/>
            <p:cNvGrpSpPr/>
            <p:nvPr/>
          </p:nvGrpSpPr>
          <p:grpSpPr>
            <a:xfrm>
              <a:off x="0" y="-1"/>
              <a:ext cx="8135741" cy="4858506"/>
              <a:chOff x="0" y="0"/>
              <a:chExt cx="8135740" cy="4858504"/>
            </a:xfrm>
          </p:grpSpPr>
          <p:grpSp>
            <p:nvGrpSpPr>
              <p:cNvPr id="780" name="Group 3"/>
              <p:cNvGrpSpPr/>
              <p:nvPr/>
            </p:nvGrpSpPr>
            <p:grpSpPr>
              <a:xfrm>
                <a:off x="145850" y="0"/>
                <a:ext cx="2423756" cy="2423756"/>
                <a:chOff x="0" y="0"/>
                <a:chExt cx="2423755" cy="2423755"/>
              </a:xfrm>
            </p:grpSpPr>
            <p:pic>
              <p:nvPicPr>
                <p:cNvPr id="777" name="Picture 9" descr="Picture 9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2423757" cy="2423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78" name="Line 4"/>
                <p:cNvSpPr/>
                <p:nvPr/>
              </p:nvSpPr>
              <p:spPr>
                <a:xfrm>
                  <a:off x="1377516" y="1206014"/>
                  <a:ext cx="368" cy="4445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779" name="CustomShape 5"/>
                <p:cNvSpPr txBox="1"/>
                <p:nvPr/>
              </p:nvSpPr>
              <p:spPr>
                <a:xfrm>
                  <a:off x="1325113" y="1269777"/>
                  <a:ext cx="232488" cy="340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d</a:t>
                  </a:r>
                </a:p>
              </p:txBody>
            </p:sp>
          </p:grpSp>
          <p:pic>
            <p:nvPicPr>
              <p:cNvPr id="781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9249" y="2418991"/>
                <a:ext cx="1782821" cy="9524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2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761995"/>
                <a:ext cx="1245592" cy="536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3" name="Picture 15" descr="Picture 1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58116" y="146583"/>
                <a:ext cx="4177625" cy="7325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796" name="Group 6"/>
              <p:cNvGrpSpPr/>
              <p:nvPr/>
            </p:nvGrpSpPr>
            <p:grpSpPr>
              <a:xfrm>
                <a:off x="3811532" y="1099374"/>
                <a:ext cx="3957751" cy="3518001"/>
                <a:chOff x="0" y="0"/>
                <a:chExt cx="3957749" cy="3517999"/>
              </a:xfrm>
            </p:grpSpPr>
            <p:pic>
              <p:nvPicPr>
                <p:cNvPr id="784" name="Picture 19" descr="Picture 19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55701" y="0"/>
                  <a:ext cx="3902049" cy="3518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85" name="CustomShape 7"/>
                <p:cNvSpPr txBox="1"/>
                <p:nvPr/>
              </p:nvSpPr>
              <p:spPr>
                <a:xfrm>
                  <a:off x="184328" y="516706"/>
                  <a:ext cx="270325" cy="3405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R</a:t>
                  </a:r>
                </a:p>
              </p:txBody>
            </p:sp>
            <p:pic>
              <p:nvPicPr>
                <p:cNvPr id="786" name="Picture 21" descr="Picture 21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-1" y="486290"/>
                  <a:ext cx="393578" cy="3525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87" name="Picture 22" descr="Picture 22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662621" y="323582"/>
                  <a:ext cx="462471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88" name="Picture 24" descr="Picture 24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03686" y="1361392"/>
                  <a:ext cx="994569" cy="8765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89" name="CustomShape 8"/>
                <p:cNvSpPr/>
                <p:nvPr/>
              </p:nvSpPr>
              <p:spPr>
                <a:xfrm>
                  <a:off x="949493" y="116240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790" name="CustomShape 9"/>
                <p:cNvSpPr/>
                <p:nvPr/>
              </p:nvSpPr>
              <p:spPr>
                <a:xfrm>
                  <a:off x="1396205" y="83955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791" name="CustomShape 10"/>
                <p:cNvSpPr/>
                <p:nvPr/>
              </p:nvSpPr>
              <p:spPr>
                <a:xfrm>
                  <a:off x="1842918" y="116240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792" name="CustomShape 11"/>
                <p:cNvSpPr/>
                <p:nvPr/>
              </p:nvSpPr>
              <p:spPr>
                <a:xfrm>
                  <a:off x="2401401" y="83955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793" name="CustomShape 12"/>
                <p:cNvSpPr/>
                <p:nvPr/>
              </p:nvSpPr>
              <p:spPr>
                <a:xfrm>
                  <a:off x="446712" y="3099137"/>
                  <a:ext cx="2848115" cy="3869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794" name="CustomShape 13"/>
                <p:cNvSpPr/>
                <p:nvPr/>
              </p:nvSpPr>
              <p:spPr>
                <a:xfrm>
                  <a:off x="111769" y="904052"/>
                  <a:ext cx="278876" cy="167838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pic>
              <p:nvPicPr>
                <p:cNvPr id="795" name="Picture 23" descr="Picture 23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345699" y="3034640"/>
                  <a:ext cx="304894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797" name="Picture 31" descr="Picture 31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46583" y="3811532"/>
                <a:ext cx="2507675" cy="1046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99" name="Picture 33" descr="Picture 3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96357" y="4031407"/>
              <a:ext cx="33567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0" name="Picture 2" descr="Picture 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204073" y="4324574"/>
              <a:ext cx="51670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2" name="(i.e. Q is calculated for given neutron, reflectivity encoded in changed p value)"/>
          <p:cNvSpPr/>
          <p:nvPr/>
        </p:nvSpPr>
        <p:spPr>
          <a:xfrm>
            <a:off x="10294107" y="3115049"/>
            <a:ext cx="1852642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(i.e. Q is calculated for given neutron, reflectivity encoded in </a:t>
            </a:r>
            <a:r>
              <a:rPr b="1"/>
              <a:t>changed </a:t>
            </a:r>
            <a:r>
              <a:rPr b="1" i="1"/>
              <a:t>p</a:t>
            </a:r>
            <a:r>
              <a:rPr b="1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Neutron (ray)-matter interaction in General"/>
          <p:cNvSpPr txBox="1"/>
          <p:nvPr>
            <p:ph type="title"/>
          </p:nvPr>
        </p:nvSpPr>
        <p:spPr>
          <a:xfrm>
            <a:off x="2837814" y="-12852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Neutron (ray)-matter interaction in General</a:t>
            </a:r>
          </a:p>
        </p:txBody>
      </p:sp>
      <p:sp>
        <p:nvSpPr>
          <p:cNvPr id="8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8" name="Group"/>
          <p:cNvGrpSpPr/>
          <p:nvPr/>
        </p:nvGrpSpPr>
        <p:grpSpPr>
          <a:xfrm>
            <a:off x="1560087" y="775820"/>
            <a:ext cx="9704521" cy="5686339"/>
            <a:chOff x="0" y="0"/>
            <a:chExt cx="9704520" cy="5686338"/>
          </a:xfrm>
        </p:grpSpPr>
        <p:grpSp>
          <p:nvGrpSpPr>
            <p:cNvPr id="826" name="Group 2"/>
            <p:cNvGrpSpPr/>
            <p:nvPr/>
          </p:nvGrpSpPr>
          <p:grpSpPr>
            <a:xfrm>
              <a:off x="347437" y="0"/>
              <a:ext cx="8366380" cy="3885109"/>
              <a:chOff x="0" y="0"/>
              <a:chExt cx="8366378" cy="3885108"/>
            </a:xfrm>
          </p:grpSpPr>
          <p:sp>
            <p:nvSpPr>
              <p:cNvPr id="806" name="CustomShape 3"/>
              <p:cNvSpPr/>
              <p:nvPr/>
            </p:nvSpPr>
            <p:spPr>
              <a:xfrm>
                <a:off x="3474965" y="1303336"/>
                <a:ext cx="1058211" cy="2581773"/>
              </a:xfrm>
              <a:prstGeom prst="rect">
                <a:avLst/>
              </a:prstGeom>
              <a:solidFill>
                <a:srgbClr val="76D6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07" name="Line 4"/>
              <p:cNvSpPr/>
              <p:nvPr/>
            </p:nvSpPr>
            <p:spPr>
              <a:xfrm flipH="1" flipV="1">
                <a:off x="3300" y="1988608"/>
                <a:ext cx="8360980" cy="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08" name="Line 5"/>
              <p:cNvSpPr/>
              <p:nvPr/>
            </p:nvSpPr>
            <p:spPr>
              <a:xfrm flipH="1" flipV="1">
                <a:off x="3300" y="1832592"/>
                <a:ext cx="3878209" cy="15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09" name="Line 6"/>
              <p:cNvSpPr/>
              <p:nvPr/>
            </p:nvSpPr>
            <p:spPr>
              <a:xfrm flipH="1" flipV="1">
                <a:off x="3301" y="1674776"/>
                <a:ext cx="4363359" cy="2100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10" name="Line 7"/>
              <p:cNvSpPr/>
              <p:nvPr/>
            </p:nvSpPr>
            <p:spPr>
              <a:xfrm flipH="1">
                <a:off x="0" y="3477365"/>
                <a:ext cx="4149136" cy="720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11" name="Line 8"/>
              <p:cNvSpPr/>
              <p:nvPr/>
            </p:nvSpPr>
            <p:spPr>
              <a:xfrm flipH="1" flipV="1">
                <a:off x="3301" y="3092425"/>
                <a:ext cx="3699689" cy="90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12" name="Line 9"/>
              <p:cNvSpPr/>
              <p:nvPr/>
            </p:nvSpPr>
            <p:spPr>
              <a:xfrm flipH="1">
                <a:off x="3301" y="3704189"/>
                <a:ext cx="4239145" cy="27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13" name="Line 10"/>
              <p:cNvSpPr/>
              <p:nvPr/>
            </p:nvSpPr>
            <p:spPr>
              <a:xfrm flipH="1">
                <a:off x="4237045" y="1159921"/>
                <a:ext cx="3550574" cy="229194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14" name="Line 11"/>
              <p:cNvSpPr/>
              <p:nvPr/>
            </p:nvSpPr>
            <p:spPr>
              <a:xfrm>
                <a:off x="338735" y="-1"/>
                <a:ext cx="4014423" cy="1630973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15" name="Line 12"/>
              <p:cNvSpPr/>
              <p:nvPr/>
            </p:nvSpPr>
            <p:spPr>
              <a:xfrm flipH="1">
                <a:off x="3301" y="2160827"/>
                <a:ext cx="8360978" cy="17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16" name="Line 13"/>
              <p:cNvSpPr/>
              <p:nvPr/>
            </p:nvSpPr>
            <p:spPr>
              <a:xfrm flipH="1">
                <a:off x="3300" y="2330045"/>
                <a:ext cx="8360980" cy="171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17" name="Line 14"/>
              <p:cNvSpPr/>
              <p:nvPr/>
            </p:nvSpPr>
            <p:spPr>
              <a:xfrm flipH="1">
                <a:off x="3300" y="2551468"/>
                <a:ext cx="8363080" cy="114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18" name="CustomShape 15"/>
              <p:cNvSpPr/>
              <p:nvPr/>
            </p:nvSpPr>
            <p:spPr>
              <a:xfrm>
                <a:off x="3866806" y="1768985"/>
                <a:ext cx="105612" cy="11611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19" name="CustomShape 16"/>
              <p:cNvSpPr/>
              <p:nvPr/>
            </p:nvSpPr>
            <p:spPr>
              <a:xfrm>
                <a:off x="3697588" y="304952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20" name="CustomShape 17"/>
              <p:cNvSpPr/>
              <p:nvPr/>
            </p:nvSpPr>
            <p:spPr>
              <a:xfrm>
                <a:off x="4142535" y="3420359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21" name="CustomShape 18"/>
              <p:cNvSpPr/>
              <p:nvPr/>
            </p:nvSpPr>
            <p:spPr>
              <a:xfrm>
                <a:off x="4227143" y="3642683"/>
                <a:ext cx="105613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22" name="CustomShape 19"/>
              <p:cNvSpPr/>
              <p:nvPr/>
            </p:nvSpPr>
            <p:spPr>
              <a:xfrm>
                <a:off x="4311453" y="162107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23" name="Line 20"/>
              <p:cNvSpPr/>
              <p:nvPr/>
            </p:nvSpPr>
            <p:spPr>
              <a:xfrm flipH="1">
                <a:off x="3300" y="3261342"/>
                <a:ext cx="8363080" cy="11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24" name="Line 21"/>
              <p:cNvSpPr/>
              <p:nvPr/>
            </p:nvSpPr>
            <p:spPr>
              <a:xfrm flipH="1">
                <a:off x="3301" y="2911806"/>
                <a:ext cx="8360978" cy="1140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25" name="Line 22"/>
              <p:cNvSpPr/>
              <p:nvPr/>
            </p:nvSpPr>
            <p:spPr>
              <a:xfrm flipH="1">
                <a:off x="3300" y="1493856"/>
                <a:ext cx="8363080" cy="114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</p:grpSp>
        <p:sp>
          <p:nvSpPr>
            <p:cNvPr id="827" name="CustomShape 23"/>
            <p:cNvSpPr txBox="1"/>
            <p:nvPr/>
          </p:nvSpPr>
          <p:spPr>
            <a:xfrm>
              <a:off x="0" y="4911976"/>
              <a:ext cx="9704521" cy="774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ctr">
              <a:noAutofit/>
            </a:bodyPr>
            <a:lstStyle/>
            <a:p>
              <a:pPr algn="ctr" defTabSz="645458">
                <a:spcBef>
                  <a:spcPts val="0"/>
                </a:spcBef>
                <a:defRPr spc="0" sz="20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hitting a sample can be:</a:t>
              </a:r>
            </a:p>
            <a:p>
              <a:pPr algn="ctr" defTabSz="645458">
                <a:spcBef>
                  <a:spcPts val="0"/>
                </a:spcBef>
                <a:defRPr spc="0" sz="200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absorbed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77BB41"/>
                  </a:solidFill>
                </a:rPr>
                <a:t>transmitted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83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834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835" name="CustomShape 1"/>
          <p:cNvSpPr txBox="1"/>
          <p:nvPr/>
        </p:nvSpPr>
        <p:spPr>
          <a:xfrm>
            <a:off x="1385254" y="996988"/>
            <a:ext cx="8192246" cy="65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 anchor="ctr">
            <a:spAutoFit/>
          </a:bodyPr>
          <a:lstStyle/>
          <a:p>
            <a:pPr algn="ctr" defTabSz="645458">
              <a:spcBef>
                <a:spcPts val="0"/>
              </a:spcBef>
              <a:defRPr spc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For a </a:t>
            </a:r>
            <a:r>
              <a:rPr b="1"/>
              <a:t>non-thin</a:t>
            </a:r>
            <a:r>
              <a:t> sample the probabilities for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or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t>are given by</a:t>
            </a:r>
          </a:p>
        </p:txBody>
      </p:sp>
      <p:sp>
        <p:nvSpPr>
          <p:cNvPr id="836" name="CustomShape 2"/>
          <p:cNvSpPr txBox="1"/>
          <p:nvPr/>
        </p:nvSpPr>
        <p:spPr>
          <a:xfrm>
            <a:off x="5137017" y="4403722"/>
            <a:ext cx="1811158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/>
          <a:p>
            <a:pPr algn="ctr" defTabSz="645458">
              <a:spcBef>
                <a:spcPts val="0"/>
              </a:spcBef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837" name="Line 3"/>
          <p:cNvSpPr/>
          <p:nvPr/>
        </p:nvSpPr>
        <p:spPr>
          <a:xfrm>
            <a:off x="6571541" y="5200009"/>
            <a:ext cx="836302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pic>
        <p:nvPicPr>
          <p:cNvPr id="838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CustomShape 4"/>
          <p:cNvSpPr txBox="1"/>
          <p:nvPr/>
        </p:nvSpPr>
        <p:spPr>
          <a:xfrm>
            <a:off x="6426763" y="5497692"/>
            <a:ext cx="3252062" cy="55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/>
          <a:p>
            <a:pPr algn="ctr"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 algn="ctr" defTabSz="645458">
              <a:spcBef>
                <a:spcPts val="0"/>
              </a:spcBef>
              <a:defRPr spc="0">
                <a:solidFill>
                  <a:srgbClr val="7A7A7A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840" name="Line 5"/>
          <p:cNvSpPr/>
          <p:nvPr/>
        </p:nvSpPr>
        <p:spPr>
          <a:xfrm flipH="1">
            <a:off x="5849339" y="5293778"/>
            <a:ext cx="401252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841" name="CustomShape 6"/>
          <p:cNvSpPr txBox="1"/>
          <p:nvPr/>
        </p:nvSpPr>
        <p:spPr>
          <a:xfrm>
            <a:off x="4483101" y="5935990"/>
            <a:ext cx="242143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/>
          <a:p>
            <a:pPr algn="ctr"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842" name="CustomShape 7"/>
          <p:cNvSpPr txBox="1"/>
          <p:nvPr/>
        </p:nvSpPr>
        <p:spPr>
          <a:xfrm>
            <a:off x="2292122" y="5498399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/>
          <a:p>
            <a:pPr algn="ctr"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843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844" name="TextShape 9"/>
          <p:cNvSpPr txBox="1"/>
          <p:nvPr/>
        </p:nvSpPr>
        <p:spPr>
          <a:xfrm>
            <a:off x="2247429" y="348332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7" name="TextShape 1"/>
          <p:cNvSpPr txBox="1"/>
          <p:nvPr/>
        </p:nvSpPr>
        <p:spPr>
          <a:xfrm>
            <a:off x="2484801" y="348332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Samples/Matter interaction in General in McStas</a:t>
            </a:r>
          </a:p>
        </p:txBody>
      </p:sp>
      <p:grpSp>
        <p:nvGrpSpPr>
          <p:cNvPr id="850" name="Group"/>
          <p:cNvGrpSpPr/>
          <p:nvPr/>
        </p:nvGrpSpPr>
        <p:grpSpPr>
          <a:xfrm>
            <a:off x="1852822" y="729262"/>
            <a:ext cx="9936840" cy="5133076"/>
            <a:chOff x="0" y="0"/>
            <a:chExt cx="9936839" cy="5133075"/>
          </a:xfrm>
        </p:grpSpPr>
        <p:sp>
          <p:nvSpPr>
            <p:cNvPr id="848" name="CustomShape 2"/>
            <p:cNvSpPr txBox="1"/>
            <p:nvPr/>
          </p:nvSpPr>
          <p:spPr>
            <a:xfrm>
              <a:off x="0" y="4340176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ctr">
              <a:noAutofit/>
            </a:bodyPr>
            <a:lstStyle/>
            <a:p>
              <a:pPr algn="ctr" defTabSz="645458">
                <a:spcBef>
                  <a:spcPts val="0"/>
                </a:spcBef>
                <a:defRPr spc="0" sz="20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algn="ctr" defTabSz="645458">
                <a:spcBef>
                  <a:spcPts val="0"/>
                </a:spcBef>
                <a:defRPr spc="0" sz="200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849" name="image39.png" descr="image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792" y="0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The weight multiplier of the  j’th component,      , is calculated by the probability rule where Pb is the physical probability for the event ”b“, and           is the probability that the Monte Carlo  simulation selects this event.…"/>
          <p:cNvSpPr txBox="1"/>
          <p:nvPr/>
        </p:nvSpPr>
        <p:spPr>
          <a:xfrm>
            <a:off x="1695394" y="5311072"/>
            <a:ext cx="10317672" cy="192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1800"/>
              <a:t>The weight multiplier of the  j’th component,      , is calculated by the probability rule</a:t>
            </a:r>
            <a:br>
              <a:rPr sz="1800"/>
            </a:br>
            <a:r>
              <a:rPr sz="1800"/>
              <a:t>where Pb is the physical probability for the event ”b“, and           is the probability that the Monte Carlo </a:t>
            </a:r>
            <a:br>
              <a:rPr sz="1800"/>
            </a:br>
            <a:r>
              <a:rPr sz="1800"/>
              <a:t>simulation selects this event. </a:t>
            </a:r>
            <a:endParaRPr sz="1800"/>
          </a:p>
          <a:p>
            <a:pPr/>
            <a:r>
              <a:rPr sz="1800"/>
              <a:t>In case of “branching”, i.e. multiple outcomes, it is clear that </a:t>
            </a:r>
            <a:endParaRPr sz="1800"/>
          </a:p>
          <a:p>
            <a:pPr/>
            <a:endParaRPr sz="1800"/>
          </a:p>
          <a:p>
            <a:pPr/>
            <a:r>
              <a:t> </a:t>
            </a:r>
          </a:p>
        </p:txBody>
      </p:sp>
      <p:sp>
        <p:nvSpPr>
          <p:cNvPr id="853" name="Transport of weight through the instrument…"/>
          <p:cNvSpPr txBox="1"/>
          <p:nvPr>
            <p:ph type="title"/>
          </p:nvPr>
        </p:nvSpPr>
        <p:spPr>
          <a:xfrm>
            <a:off x="2166076" y="-168864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Transport of weight through the instrument…</a:t>
            </a:r>
          </a:p>
        </p:txBody>
      </p:sp>
      <p:sp>
        <p:nvSpPr>
          <p:cNvPr id="8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7" name="Group"/>
          <p:cNvGrpSpPr/>
          <p:nvPr/>
        </p:nvGrpSpPr>
        <p:grpSpPr>
          <a:xfrm>
            <a:off x="2036783" y="1432902"/>
            <a:ext cx="7457643" cy="3158937"/>
            <a:chOff x="0" y="0"/>
            <a:chExt cx="7457641" cy="3158935"/>
          </a:xfrm>
        </p:grpSpPr>
        <p:sp>
          <p:nvSpPr>
            <p:cNvPr id="855" name="Rectangle"/>
            <p:cNvSpPr/>
            <p:nvPr/>
          </p:nvSpPr>
          <p:spPr>
            <a:xfrm>
              <a:off x="0" y="132717"/>
              <a:ext cx="7457642" cy="2637206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85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3453" y="604442"/>
              <a:ext cx="6391832" cy="1847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7" name="Rectangle"/>
            <p:cNvSpPr/>
            <p:nvPr/>
          </p:nvSpPr>
          <p:spPr>
            <a:xfrm>
              <a:off x="520160" y="1193928"/>
              <a:ext cx="1111083" cy="135184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858" name="Instrument"/>
            <p:cNvSpPr/>
            <p:nvPr/>
          </p:nvSpPr>
          <p:spPr>
            <a:xfrm>
              <a:off x="221196" y="0"/>
              <a:ext cx="976669" cy="2557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Instrument</a:t>
              </a:r>
            </a:p>
          </p:txBody>
        </p:sp>
        <p:sp>
          <p:nvSpPr>
            <p:cNvPr id="859" name="Source"/>
            <p:cNvSpPr/>
            <p:nvPr/>
          </p:nvSpPr>
          <p:spPr>
            <a:xfrm>
              <a:off x="642323" y="2420744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860" name="Rectangle"/>
            <p:cNvSpPr/>
            <p:nvPr/>
          </p:nvSpPr>
          <p:spPr>
            <a:xfrm>
              <a:off x="3413834" y="1426495"/>
              <a:ext cx="1224341" cy="88670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861" name="Sample"/>
            <p:cNvSpPr/>
            <p:nvPr/>
          </p:nvSpPr>
          <p:spPr>
            <a:xfrm>
              <a:off x="3540852" y="2234939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Sample</a:t>
              </a:r>
            </a:p>
          </p:txBody>
        </p:sp>
        <p:sp>
          <p:nvSpPr>
            <p:cNvPr id="862" name="Rectangle"/>
            <p:cNvSpPr/>
            <p:nvPr/>
          </p:nvSpPr>
          <p:spPr>
            <a:xfrm>
              <a:off x="4843618" y="1308367"/>
              <a:ext cx="866757" cy="125157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863" name="Monitor"/>
            <p:cNvSpPr/>
            <p:nvPr/>
          </p:nvSpPr>
          <p:spPr>
            <a:xfrm>
              <a:off x="5257339" y="2420744"/>
              <a:ext cx="866756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Monitor</a:t>
              </a:r>
            </a:p>
          </p:txBody>
        </p:sp>
        <p:pic>
          <p:nvPicPr>
            <p:cNvPr id="864" name="p_0.pdf" descr="p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2287" y="2878508"/>
              <a:ext cx="368240" cy="25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5" name="p_j.pdf" descr="p_j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3417" y="2858015"/>
              <a:ext cx="345502" cy="30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6" name="p_n.pdf" descr="p_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04255" y="2851637"/>
              <a:ext cx="401227" cy="267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68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14486" b="0"/>
          <a:stretch>
            <a:fillRect/>
          </a:stretch>
        </p:blipFill>
        <p:spPr>
          <a:xfrm>
            <a:off x="1555073" y="4439249"/>
            <a:ext cx="2229447" cy="881605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In a given component, the neutron intensity is adjusted by a multiplicative factor (probability)"/>
          <p:cNvSpPr txBox="1"/>
          <p:nvPr/>
        </p:nvSpPr>
        <p:spPr>
          <a:xfrm>
            <a:off x="1736617" y="988766"/>
            <a:ext cx="936487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 a given component, the neutron intensity is adjusted by a multiplicative factor (probability) </a:t>
            </a:r>
          </a:p>
        </p:txBody>
      </p:sp>
      <p:pic>
        <p:nvPicPr>
          <p:cNvPr id="87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5469" y="5286033"/>
            <a:ext cx="1537706" cy="3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w_j.pdf" descr="w_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81024" y="5365899"/>
            <a:ext cx="317501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f_MC,b.pdf" descr="f_MC,b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14568" y="5585418"/>
            <a:ext cx="566352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93395" y="5977840"/>
            <a:ext cx="1429642" cy="58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p_j_=_p_0_prod_k.pdf" descr="p_j_=_p_0_prod_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5921" y="4191597"/>
            <a:ext cx="1990467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8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8" name="Line"/>
          <p:cNvSpPr/>
          <p:nvPr/>
        </p:nvSpPr>
        <p:spPr>
          <a:xfrm flipH="1" flipV="1">
            <a:off x="2501423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79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0" name="Line"/>
          <p:cNvSpPr/>
          <p:nvPr/>
        </p:nvSpPr>
        <p:spPr>
          <a:xfrm flipH="1" flipV="1">
            <a:off x="250142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1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2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3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4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5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6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887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888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889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890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891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892" name="Starting at the source"/>
          <p:cNvSpPr txBox="1"/>
          <p:nvPr/>
        </p:nvSpPr>
        <p:spPr>
          <a:xfrm>
            <a:off x="2483572" y="5258816"/>
            <a:ext cx="242008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Starting at the source</a:t>
            </a:r>
          </a:p>
        </p:txBody>
      </p:sp>
      <p:sp>
        <p:nvSpPr>
          <p:cNvPr id="893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894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95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8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22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8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9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0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1" name="Line"/>
          <p:cNvSpPr/>
          <p:nvPr/>
        </p:nvSpPr>
        <p:spPr>
          <a:xfrm flipH="1" flipV="1">
            <a:off x="474183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2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3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4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5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6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7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08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09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10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11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12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13" name="Moving to first comp in the list"/>
          <p:cNvSpPr txBox="1"/>
          <p:nvPr/>
        </p:nvSpPr>
        <p:spPr>
          <a:xfrm>
            <a:off x="2483572" y="5258816"/>
            <a:ext cx="335290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Moving to first comp in the list</a:t>
            </a:r>
          </a:p>
        </p:txBody>
      </p:sp>
      <p:sp>
        <p:nvSpPr>
          <p:cNvPr id="914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915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16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0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21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2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23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4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25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26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27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28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29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30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31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32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33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34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5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6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937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938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9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3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44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5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46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7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48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49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0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1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52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53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54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55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56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57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8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9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960" name="The order of components is important,…"/>
          <p:cNvSpPr txBox="1"/>
          <p:nvPr/>
        </p:nvSpPr>
        <p:spPr>
          <a:xfrm>
            <a:off x="9320808" y="2765195"/>
            <a:ext cx="2777113" cy="344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 b="1" sz="3000"/>
            </a:pPr>
            <a:r>
              <a:t>The order of components is important, </a:t>
            </a:r>
          </a:p>
          <a:p>
            <a:pPr>
              <a:spcBef>
                <a:spcPts val="0"/>
              </a:spcBef>
              <a:defRPr b="1" sz="3000"/>
            </a:pPr>
          </a:p>
          <a:p>
            <a:pPr>
              <a:spcBef>
                <a:spcPts val="0"/>
              </a:spcBef>
              <a:defRPr b="1" sz="3000"/>
            </a:pPr>
            <a:r>
              <a:t>and in general  overlaps should be avoided!</a:t>
            </a:r>
          </a:p>
        </p:txBody>
      </p:sp>
      <p:sp>
        <p:nvSpPr>
          <p:cNvPr id="961" name="Line"/>
          <p:cNvSpPr/>
          <p:nvPr/>
        </p:nvSpPr>
        <p:spPr>
          <a:xfrm>
            <a:off x="10475586" y="932649"/>
            <a:ext cx="1" cy="1732057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2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963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4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Units used - and differences to Vit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Units used - and differences to Vitess</a:t>
            </a:r>
          </a:p>
        </p:txBody>
      </p:sp>
      <p:sp>
        <p:nvSpPr>
          <p:cNvPr id="967" name="Generally SI-Units, e.g. meters and seconds etc.…"/>
          <p:cNvSpPr txBox="1"/>
          <p:nvPr>
            <p:ph type="body" idx="1"/>
          </p:nvPr>
        </p:nvSpPr>
        <p:spPr>
          <a:xfrm>
            <a:off x="1774725" y="1706399"/>
            <a:ext cx="8863351" cy="4545579"/>
          </a:xfrm>
          <a:prstGeom prst="rect">
            <a:avLst/>
          </a:prstGeom>
        </p:spPr>
        <p:txBody>
          <a:bodyPr/>
          <a:lstStyle/>
          <a:p>
            <a:pPr/>
            <a:r>
              <a:t>Generally SI-Units, e.g. </a:t>
            </a:r>
            <a:r>
              <a:rPr b="1"/>
              <a:t>meters</a:t>
            </a:r>
            <a:r>
              <a:t> and </a:t>
            </a:r>
            <a:r>
              <a:rPr b="1"/>
              <a:t>seconds </a:t>
            </a:r>
            <a:r>
              <a:t>etc.</a:t>
            </a:r>
          </a:p>
          <a:p>
            <a:pPr/>
            <a:r>
              <a:t>Added neutron-scattering meaningful quantities of</a:t>
            </a:r>
            <a:r>
              <a:rPr b="1"/>
              <a:t> E[meV]</a:t>
            </a:r>
            <a:r>
              <a:t>, </a:t>
            </a:r>
            <a:r>
              <a:rPr b="1"/>
              <a:t>𝝺[Å]</a:t>
            </a:r>
            <a:r>
              <a:t> and cross sections in </a:t>
            </a:r>
            <a:r>
              <a:rPr b="1"/>
              <a:t>𝞂 [barns]</a:t>
            </a:r>
          </a:p>
        </p:txBody>
      </p:sp>
      <p:sp>
        <p:nvSpPr>
          <p:cNvPr id="9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9" name="Main differences / difficulties translating between                       McStas                 Vitess…"/>
          <p:cNvSpPr/>
          <p:nvPr/>
        </p:nvSpPr>
        <p:spPr>
          <a:xfrm>
            <a:off x="2172200" y="2803301"/>
            <a:ext cx="9286975" cy="362048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>
              <a:defRPr sz="1800"/>
            </a:pPr>
            <a:r>
              <a:t>Main differences / difficulties translating between                       McStas                 Vitess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Different length-units for placement / sizes                                  </a:t>
            </a:r>
            <a:r>
              <a:rPr b="1"/>
              <a:t>[m]</a:t>
            </a:r>
            <a:r>
              <a:t>                     [cm]</a:t>
            </a: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Different propagation-coordinate system    </a:t>
            </a:r>
            <a:endParaRPr b="1"/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McStas explicitly and automatically contains “free space”, Vitess has this “inside” the modules or by adding “spacewindow”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Sources in McStas always propagates “by virtual window”, i.e. does not itself propagate</a:t>
            </a:r>
          </a:p>
        </p:txBody>
      </p:sp>
      <p:sp>
        <p:nvSpPr>
          <p:cNvPr id="970" name="Line"/>
          <p:cNvSpPr/>
          <p:nvPr/>
        </p:nvSpPr>
        <p:spPr>
          <a:xfrm>
            <a:off x="9638390" y="3183095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1" name="z || beam…"/>
          <p:cNvSpPr/>
          <p:nvPr/>
        </p:nvSpPr>
        <p:spPr>
          <a:xfrm>
            <a:off x="8422121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z || beam</a:t>
            </a:r>
          </a:p>
          <a:p>
            <a:pPr/>
            <a:r>
              <a:t>y vertical </a:t>
            </a:r>
          </a:p>
          <a:p>
            <a:pPr/>
            <a:r>
              <a:t>x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sp>
        <p:nvSpPr>
          <p:cNvPr id="972" name="x || beam…"/>
          <p:cNvSpPr/>
          <p:nvPr/>
        </p:nvSpPr>
        <p:spPr>
          <a:xfrm>
            <a:off x="10290468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x || beam</a:t>
            </a:r>
          </a:p>
          <a:p>
            <a:pPr/>
            <a:r>
              <a:t>z vertical </a:t>
            </a:r>
          </a:p>
          <a:p>
            <a:pPr/>
            <a:r>
              <a:t>y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pic>
        <p:nvPicPr>
          <p:cNvPr id="973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9009" y="241229"/>
            <a:ext cx="1013075" cy="59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4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413" y="324702"/>
            <a:ext cx="1013075" cy="427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McStas          Vitess compatibility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         Vitess compatibility features</a:t>
            </a:r>
          </a:p>
        </p:txBody>
      </p:sp>
      <p:sp>
        <p:nvSpPr>
          <p:cNvPr id="977" name="MCPL particle list is supported from McStas 2.3- (2016) and Vitess 3.4 (2018)…"/>
          <p:cNvSpPr txBox="1"/>
          <p:nvPr>
            <p:ph type="body" idx="1"/>
          </p:nvPr>
        </p:nvSpPr>
        <p:spPr>
          <a:xfrm>
            <a:off x="1774725" y="1706399"/>
            <a:ext cx="8863351" cy="4545579"/>
          </a:xfrm>
          <a:prstGeom prst="rect">
            <a:avLst/>
          </a:prstGeom>
        </p:spPr>
        <p:txBody>
          <a:bodyPr/>
          <a:lstStyle/>
          <a:p>
            <a:pPr/>
            <a:r>
              <a:t>MCPL particle list is supported from McStas 2.3- (2016) and Vitess 3.4 (2018)</a:t>
            </a:r>
          </a:p>
          <a:p>
            <a:pPr/>
          </a:p>
          <a:p>
            <a:pPr/>
            <a:r>
              <a:t>McStas includes Vitess_output and Vitess_input, but better use MCPL</a:t>
            </a:r>
          </a:p>
          <a:p>
            <a:pPr/>
          </a:p>
          <a:p>
            <a:pPr/>
            <a:r>
              <a:t>mcstas2vitess can be used to port McStas components to Vitess</a:t>
            </a:r>
          </a:p>
          <a:p>
            <a:pPr/>
          </a:p>
          <a:p>
            <a:pPr/>
            <a:r>
              <a:t>Vitess_ChopperFermi is the Vitess Fermi chopper ported to McStas</a:t>
            </a:r>
          </a:p>
        </p:txBody>
      </p:sp>
      <p:sp>
        <p:nvSpPr>
          <p:cNvPr id="9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9" name="Line"/>
          <p:cNvSpPr/>
          <p:nvPr/>
        </p:nvSpPr>
        <p:spPr>
          <a:xfrm>
            <a:off x="3364924" y="1261318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80" name="Friendly competition and collaboration for 1.5 decades! - e.g. Klaus Lieutenant was part of McStas team for 2 years"/>
          <p:cNvSpPr/>
          <p:nvPr/>
        </p:nvSpPr>
        <p:spPr>
          <a:xfrm>
            <a:off x="2205255" y="4976075"/>
            <a:ext cx="5227818" cy="8176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b="1"/>
            </a:lvl1pPr>
          </a:lstStyle>
          <a:p>
            <a:pPr/>
            <a:r>
              <a:t>Friendly competition and collaboration for 1.5 decades! - e.g. Klaus Lieutenant was part of McStas team for 2 years</a:t>
            </a:r>
          </a:p>
        </p:txBody>
      </p:sp>
      <p:pic>
        <p:nvPicPr>
          <p:cNvPr id="981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9009" y="241229"/>
            <a:ext cx="1013075" cy="59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2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413" y="324702"/>
            <a:ext cx="1013075" cy="427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27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30" name="Component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31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32" name="Component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33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34" name="Component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35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36" name="The components define devices or features available in our instrument"/>
          <p:cNvSpPr txBox="1"/>
          <p:nvPr/>
        </p:nvSpPr>
        <p:spPr>
          <a:xfrm>
            <a:off x="2517122" y="5527349"/>
            <a:ext cx="63379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1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44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45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6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47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8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49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50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55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7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58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59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60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61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62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63" name="Neutrons"/>
          <p:cNvSpPr/>
          <p:nvPr/>
        </p:nvSpPr>
        <p:spPr>
          <a:xfrm>
            <a:off x="6064075" y="4791240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364" name="Line"/>
          <p:cNvSpPr/>
          <p:nvPr/>
        </p:nvSpPr>
        <p:spPr>
          <a:xfrm flipH="1" flipV="1">
            <a:off x="4112751" y="3842548"/>
            <a:ext cx="2174553" cy="9553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5" name="Line"/>
          <p:cNvSpPr/>
          <p:nvPr/>
        </p:nvSpPr>
        <p:spPr>
          <a:xfrm flipV="1">
            <a:off x="6557913" y="3757942"/>
            <a:ext cx="1" cy="102627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6" name="Line"/>
          <p:cNvSpPr/>
          <p:nvPr/>
        </p:nvSpPr>
        <p:spPr>
          <a:xfrm flipV="1">
            <a:off x="6923797" y="3752884"/>
            <a:ext cx="573613" cy="103021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7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68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  <p:sp>
        <p:nvSpPr>
          <p:cNvPr id="369" name="Neutron particles are passed on from one component to the next, changing state under way"/>
          <p:cNvSpPr txBox="1"/>
          <p:nvPr/>
        </p:nvSpPr>
        <p:spPr>
          <a:xfrm>
            <a:off x="2517122" y="5781349"/>
            <a:ext cx="824726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Neutron particles are passed on from one component to the next, changing state under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  <p:sp>
        <p:nvSpPr>
          <p:cNvPr id="372" name="One of the first components in your instrument is typically a source, which has a coordinate system like this….…"/>
          <p:cNvSpPr txBox="1"/>
          <p:nvPr>
            <p:ph type="body" idx="1"/>
          </p:nvPr>
        </p:nvSpPr>
        <p:spPr>
          <a:xfrm>
            <a:off x="1714766" y="1648074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One of the first components in your instrument is typically a source, which has a coordinate system like this….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z is along neutron beam direction</a:t>
            </a:r>
          </a:p>
          <a:p>
            <a:pPr/>
            <a:r>
              <a:t>y is vertical</a:t>
            </a:r>
          </a:p>
          <a:p>
            <a:pPr/>
            <a:r>
              <a:t>x at an angle of 90° wrt. z,y </a:t>
            </a:r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75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6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7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8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9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0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1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2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83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384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385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386" name="Right Handed.PNG" descr="Right Hand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9967" y="2255907"/>
            <a:ext cx="3026113" cy="298828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Right-handed…"/>
          <p:cNvSpPr txBox="1"/>
          <p:nvPr/>
        </p:nvSpPr>
        <p:spPr>
          <a:xfrm>
            <a:off x="8502591" y="5286600"/>
            <a:ext cx="1661618" cy="57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Right-handed</a:t>
            </a:r>
          </a:p>
          <a:p>
            <a:pPr/>
            <a:r>
              <a:t>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Often the source coordinate system coincides with the “lab” coordinate system, denoted ABSOLUTE in McStas language, i.e.…"/>
          <p:cNvSpPr txBox="1"/>
          <p:nvPr>
            <p:ph type="body" idx="1"/>
          </p:nvPr>
        </p:nvSpPr>
        <p:spPr>
          <a:xfrm>
            <a:off x="1714766" y="1648074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Often the source coordinate system coincides with the “lab” coordinate system, denoted</a:t>
            </a:r>
            <a:br/>
            <a:r>
              <a:t>ABSOLUTE in McStas language, i.e.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3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92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93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94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95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96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97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98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99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0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01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02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403" name="Placing components - source"/>
          <p:cNvSpPr txBox="1"/>
          <p:nvPr>
            <p:ph type="title"/>
          </p:nvPr>
        </p:nvSpPr>
        <p:spPr>
          <a:xfrm>
            <a:off x="1774725" y="4134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6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  <p:sp>
        <p:nvSpPr>
          <p:cNvPr id="407" name="Placing further components is done by order of  1. Location, i.e…"/>
          <p:cNvSpPr txBox="1"/>
          <p:nvPr>
            <p:ph type="body" idx="1"/>
          </p:nvPr>
        </p:nvSpPr>
        <p:spPr>
          <a:xfrm>
            <a:off x="1714766" y="1648074"/>
            <a:ext cx="9312375" cy="454557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1. </a:t>
            </a:r>
            <a:r>
              <a:rPr b="1"/>
              <a:t>Location,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4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0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1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2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3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4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5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6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7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8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19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20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421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2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3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435" name="Group"/>
          <p:cNvGrpSpPr/>
          <p:nvPr/>
        </p:nvGrpSpPr>
        <p:grpSpPr>
          <a:xfrm>
            <a:off x="7378954" y="2467742"/>
            <a:ext cx="1324277" cy="1805337"/>
            <a:chOff x="0" y="0"/>
            <a:chExt cx="1324276" cy="1805336"/>
          </a:xfrm>
        </p:grpSpPr>
        <p:sp>
          <p:nvSpPr>
            <p:cNvPr id="424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5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6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7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8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9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1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2" name="x´"/>
            <p:cNvSpPr txBox="1"/>
            <p:nvPr/>
          </p:nvSpPr>
          <p:spPr>
            <a:xfrm>
              <a:off x="802948" y="450251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433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434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</p:grpSp>
      <p:sp>
        <p:nvSpPr>
          <p:cNvPr id="436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7" name="COMPONENT Guide = Guide(…) AT (0,0,1) RELATIVE Source"/>
          <p:cNvSpPr txBox="1"/>
          <p:nvPr/>
        </p:nvSpPr>
        <p:spPr>
          <a:xfrm>
            <a:off x="7145844" y="5096689"/>
            <a:ext cx="3419377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rPr b="1"/>
              <a:t>AT (0,0,1) RELATIVE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